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10.svg" ContentType="image/svg+xml"/>
  <Override PartName="/ppt/media/image12.svg" ContentType="image/svg+xml"/>
  <Override PartName="/ppt/media/image18.svg" ContentType="image/svg+xml"/>
  <Override PartName="/ppt/media/image2.svg" ContentType="image/svg+xml"/>
  <Override PartName="/ppt/media/image24.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70" r:id="rId11"/>
    <p:sldId id="271" r:id="rId12"/>
    <p:sldId id="265" r:id="rId13"/>
    <p:sldId id="266" r:id="rId14"/>
  </p:sldIdLst>
  <p:sldSz cx="18288000" cy="10287000"/>
  <p:notesSz cx="6858000" cy="9144000"/>
  <p:embeddedFontLst>
    <p:embeddedFont>
      <p:font typeface="Clear Sans Regular Bold" panose="020B0603030202020304"/>
      <p:regular r:id="rId18"/>
    </p:embeddedFont>
    <p:embeddedFont>
      <p:font typeface="Calibri" panose="020F050202020403020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8" userDrawn="1">
          <p15:clr>
            <a:srgbClr val="A4A3A4"/>
          </p15:clr>
        </p15:guide>
        <p15:guide id="2" pos="2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showGuides="1">
      <p:cViewPr varScale="1">
        <p:scale>
          <a:sx n="57" d="100"/>
          <a:sy n="57" d="100"/>
        </p:scale>
        <p:origin x="624" y="192"/>
      </p:cViewPr>
      <p:guideLst>
        <p:guide orient="horz" pos="2178"/>
        <p:guide pos="285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22.jpeg"/><Relationship Id="rId2" Type="http://schemas.openxmlformats.org/officeDocument/2006/relationships/image" Target="../media/image18.sv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24.sv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image" Target="../media/image13.jpe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6.sv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8.sv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18.sv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514985"/>
            <a:ext cx="8750935" cy="8627745"/>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670" y="2400300"/>
            <a:ext cx="5483225" cy="9649460"/>
          </a:xfrm>
          <a:prstGeom prst="rect">
            <a:avLst/>
          </a:prstGeom>
        </p:spPr>
        <p:txBody>
          <a:bodyPr lIns="0" tIns="0" rIns="0" bIns="0" rtlCol="0" anchor="t">
            <a:noAutofit/>
          </a:bodyPr>
          <a:lstStyle/>
          <a:p>
            <a:pPr algn="ctr">
              <a:lnSpc>
                <a:spcPts val="11060"/>
              </a:lnSpc>
            </a:pPr>
            <a:r>
              <a:rPr lang="en-US" altLang="en-US" sz="5400" spc="-105" dirty="0">
                <a:solidFill>
                  <a:srgbClr val="FFFFFF"/>
                </a:solidFill>
                <a:latin typeface="Graphik Regular" panose="020B0503030202060203" pitchFamily="34" charset="0"/>
              </a:rPr>
              <a:t>Social Buzz: Scaling for Growth and IPO Success</a:t>
            </a:r>
            <a:endParaRPr lang="en-US" sz="5400" spc="-105" dirty="0">
              <a:solidFill>
                <a:srgbClr val="FFFFFF"/>
              </a:solidFill>
              <a:latin typeface="Graphik Regular" panose="020B0503030202060203" pitchFamily="34" charset="0"/>
            </a:endParaRPr>
          </a:p>
        </p:txBody>
      </p:sp>
      <p:sp>
        <p:nvSpPr>
          <p:cNvPr id="25" name="Text Box 24"/>
          <p:cNvSpPr txBox="1"/>
          <p:nvPr/>
        </p:nvSpPr>
        <p:spPr>
          <a:xfrm>
            <a:off x="228600" y="8648700"/>
            <a:ext cx="5029835" cy="1548765"/>
          </a:xfrm>
          <a:prstGeom prst="rect">
            <a:avLst/>
          </a:prstGeom>
          <a:noFill/>
        </p:spPr>
        <p:txBody>
          <a:bodyPr wrap="square" rtlCol="0">
            <a:noAutofit/>
          </a:bodyPr>
          <a:p>
            <a:r>
              <a:rPr lang="en-US" sz="2800" b="1">
                <a:solidFill>
                  <a:schemeClr val="bg1"/>
                </a:solidFill>
                <a:latin typeface="Graphik Regular" panose="020B0503030202060203" pitchFamily="34" charset="0"/>
                <a:cs typeface="Graphik Regular" panose="020B0503030202060203" pitchFamily="34" charset="0"/>
              </a:rPr>
              <a:t>Shruti Sahrawat</a:t>
            </a:r>
            <a:endParaRPr lang="en-US" sz="2800" b="1">
              <a:solidFill>
                <a:schemeClr val="bg1"/>
              </a:solidFill>
              <a:latin typeface="Graphik Regular" panose="020B0503030202060203" pitchFamily="34" charset="0"/>
              <a:cs typeface="Graphik Regular" panose="020B0503030202060203" pitchFamily="34" charset="0"/>
            </a:endParaRPr>
          </a:p>
          <a:p>
            <a:r>
              <a:rPr lang="en-US" sz="2800" b="1">
                <a:solidFill>
                  <a:schemeClr val="bg1"/>
                </a:solidFill>
                <a:latin typeface="Graphik Regular" panose="020B0503030202060203" pitchFamily="34" charset="0"/>
                <a:cs typeface="Graphik Regular" panose="020B0503030202060203" pitchFamily="34" charset="0"/>
              </a:rPr>
              <a:t>Data Analyst</a:t>
            </a:r>
            <a:endParaRPr lang="en-US" sz="2800" b="1">
              <a:solidFill>
                <a:schemeClr val="bg1"/>
              </a:solidFill>
              <a:latin typeface="Graphik Regular" panose="020B0503030202060203" pitchFamily="34" charset="0"/>
              <a:cs typeface="Graphik Regular" panose="020B0503030202060203" pitchFamily="34" charset="0"/>
            </a:endParaRPr>
          </a:p>
          <a:p>
            <a:r>
              <a:rPr lang="en-US" sz="2800" b="1">
                <a:solidFill>
                  <a:schemeClr val="bg1"/>
                </a:solidFill>
                <a:latin typeface="Graphik Regular" panose="020B0503030202060203" pitchFamily="34" charset="0"/>
                <a:cs typeface="Graphik Regular" panose="020B0503030202060203" pitchFamily="34" charset="0"/>
              </a:rPr>
              <a:t>22-12-2024</a:t>
            </a:r>
            <a:endParaRPr lang="en-US" sz="2800" b="1">
              <a:solidFill>
                <a:schemeClr val="bg1"/>
              </a:solidFill>
              <a:latin typeface="Graphik Regular" panose="020B0503030202060203" pitchFamily="34" charset="0"/>
              <a:cs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3"/>
          <a:srcRect l="4069" t="1617" r="4069" b="1617"/>
          <a:stretch>
            <a:fillRect/>
          </a:stretch>
        </p:blipFill>
        <p:spPr>
          <a:xfrm>
            <a:off x="5438298" y="1161805"/>
            <a:ext cx="5036754" cy="7963390"/>
          </a:xfrm>
          <a:prstGeom prst="rect">
            <a:avLst/>
          </a:prstGeom>
        </p:spPr>
      </p:pic>
      <p:sp>
        <p:nvSpPr>
          <p:cNvPr id="6" name="TextBox 6"/>
          <p:cNvSpPr txBox="1"/>
          <p:nvPr/>
        </p:nvSpPr>
        <p:spPr>
          <a:xfrm>
            <a:off x="457200" y="1861185"/>
            <a:ext cx="5125085" cy="20591145"/>
          </a:xfrm>
          <a:prstGeom prst="rect">
            <a:avLst/>
          </a:prstGeom>
        </p:spPr>
        <p:txBody>
          <a:bodyPr wrap="square" lIns="0" tIns="0" rIns="0" bIns="0" rtlCol="0" anchor="t">
            <a:noAutofit/>
          </a:bodyPr>
          <a:lstStyle/>
          <a:p>
            <a:pPr>
              <a:lnSpc>
                <a:spcPts val="9600"/>
              </a:lnSpc>
            </a:pPr>
            <a:r>
              <a:rPr lang="en-US" sz="8000" spc="-80" dirty="0">
                <a:solidFill>
                  <a:srgbClr val="000000"/>
                </a:solidFill>
                <a:latin typeface="Graphik Regular" panose="020B0503030202060203" pitchFamily="34" charset="0"/>
              </a:rPr>
              <a:t>Summary</a:t>
            </a:r>
            <a:endParaRPr lang="en-US" sz="8000" spc="-80" dirty="0">
              <a:solidFill>
                <a:srgbClr val="000000"/>
              </a:solidFill>
              <a:latin typeface="Graphik Regular" panose="020B0503030202060203" pitchFamily="34" charset="0"/>
            </a:endParaRPr>
          </a:p>
          <a:p>
            <a:pPr>
              <a:lnSpc>
                <a:spcPct val="150000"/>
              </a:lnSpc>
            </a:pPr>
            <a:r>
              <a:rPr lang="en-US" altLang="en-US" sz="2400" spc="-80" dirty="0">
                <a:solidFill>
                  <a:srgbClr val="000000"/>
                </a:solidFill>
                <a:latin typeface="Graphik Regular" panose="020B0503030202060203" pitchFamily="34" charset="0"/>
              </a:rPr>
              <a:t>I analyzed Social Buzz's user reaction data to identify the top 5 content categories based on engagement scores. This analysis provided valuable insights into user preferences and content performance. The findings helped inform content strategy and support scaling efforts for the company's upcoming IPO.</a:t>
            </a:r>
            <a:endParaRPr lang="en-US" altLang="en-US" sz="2400" spc="-80" dirty="0">
              <a:solidFill>
                <a:srgbClr val="000000"/>
              </a:solidFill>
              <a:latin typeface="Graphik Regular" panose="020B0503030202060203" pitchFamily="34" charset="0"/>
            </a:endParaRPr>
          </a:p>
          <a:p>
            <a:pPr>
              <a:lnSpc>
                <a:spcPts val="9600"/>
              </a:lnSpc>
            </a:pPr>
            <a:endParaRPr lang="en-US" altLang="en-US" sz="8000" spc="-80" dirty="0">
              <a:solidFill>
                <a:srgbClr val="000000"/>
              </a:solidFill>
              <a:latin typeface="Graphik Regular" panose="020B0503030202060203" pitchFamily="34" charset="0"/>
            </a:endParaRPr>
          </a:p>
          <a:p>
            <a:pPr>
              <a:lnSpc>
                <a:spcPts val="9600"/>
              </a:lnSpc>
            </a:pPr>
            <a:endParaRPr lang="en-US" altLang="en-US" sz="8000" spc="-80" dirty="0">
              <a:solidFill>
                <a:srgbClr val="000000"/>
              </a:solidFill>
              <a:latin typeface="Graphik Regular" panose="020B0503030202060203" pitchFamily="34" charset="0"/>
            </a:endParaRPr>
          </a:p>
          <a:p>
            <a:pPr>
              <a:lnSpc>
                <a:spcPts val="9600"/>
              </a:lnSpc>
            </a:pPr>
            <a:endParaRPr lang="en-US" altLang="en-US" sz="8000" spc="-80" dirty="0">
              <a:solidFill>
                <a:srgbClr val="000000"/>
              </a:solidFill>
              <a:latin typeface="Graphik Regular" panose="020B0503030202060203" pitchFamily="34" charset="0"/>
            </a:endParaRPr>
          </a:p>
          <a:p>
            <a:pPr>
              <a:lnSpc>
                <a:spcPts val="9600"/>
              </a:lnSpc>
            </a:pPr>
            <a:endParaRPr lang="en-US" altLang="en-US" sz="8000" spc="-80" dirty="0">
              <a:solidFill>
                <a:srgbClr val="000000"/>
              </a:solidFill>
              <a:latin typeface="Graphik Regular" panose="020B0503030202060203" pitchFamily="34" charset="0"/>
            </a:endParaRPr>
          </a:p>
          <a:p>
            <a:pPr>
              <a:lnSpc>
                <a:spcPts val="9600"/>
              </a:lnSpc>
            </a:pPr>
            <a:endParaRPr lang="en-US" altLang="en-US" sz="8000" spc="-80" dirty="0">
              <a:solidFill>
                <a:srgbClr val="000000"/>
              </a:solidFill>
              <a:latin typeface="Graphik Regular" panose="020B0503030202060203" pitchFamily="34" charset="0"/>
            </a:endParaRPr>
          </a:p>
          <a:p>
            <a:pPr>
              <a:lnSpc>
                <a:spcPts val="9600"/>
              </a:lnSpc>
            </a:pPr>
            <a:endParaRPr lang="en-US" altLang="en-US" sz="8000" spc="-80" dirty="0">
              <a:solidFill>
                <a:srgbClr val="000000"/>
              </a:solidFill>
              <a:latin typeface="Graphik Regular" panose="020B0503030202060203" pitchFamily="34" charset="0"/>
            </a:endParaRPr>
          </a:p>
          <a:p>
            <a:pPr>
              <a:lnSpc>
                <a:spcPts val="9600"/>
              </a:lnSpc>
            </a:pPr>
            <a:endParaRPr lang="en-US" altLang="en-US" sz="8000" spc="-80" dirty="0">
              <a:solidFill>
                <a:srgbClr val="000000"/>
              </a:solidFill>
              <a:latin typeface="Graphik Regular" panose="020B0503030202060203" pitchFamily="34" charset="0"/>
            </a:endParaRPr>
          </a:p>
          <a:p>
            <a:pPr>
              <a:lnSpc>
                <a:spcPts val="9600"/>
              </a:lnSpc>
            </a:pPr>
            <a:endParaRPr lang="en-US" sz="8000" spc="-80" dirty="0">
              <a:solidFill>
                <a:srgbClr val="000000"/>
              </a:solidFill>
              <a:latin typeface="Graphik Regular" panose="020B0503030202060203" pitchFamily="34" charset="0"/>
            </a:endParaRPr>
          </a:p>
        </p:txBody>
      </p:sp>
      <p:grpSp>
        <p:nvGrpSpPr>
          <p:cNvPr id="7" name="Group 7"/>
          <p:cNvGrpSpPr/>
          <p:nvPr/>
        </p:nvGrpSpPr>
        <p:grpSpPr>
          <a:xfrm>
            <a:off x="229242" y="8191740"/>
            <a:ext cx="9711338" cy="2017079"/>
            <a:chOff x="0" y="0"/>
            <a:chExt cx="12948451" cy="2689439"/>
          </a:xfrm>
        </p:grpSpPr>
        <p:pic>
          <p:nvPicPr>
            <p:cNvPr id="8" name="Picture 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grpSp>
        <p:nvGrpSpPr>
          <p:cNvPr id="12" name="Group 12"/>
          <p:cNvGrpSpPr/>
          <p:nvPr/>
        </p:nvGrpSpPr>
        <p:grpSpPr>
          <a:xfrm>
            <a:off x="686442" y="38325"/>
            <a:ext cx="9711338" cy="2017079"/>
            <a:chOff x="0" y="0"/>
            <a:chExt cx="12948451" cy="2689439"/>
          </a:xfrm>
        </p:grpSpPr>
        <p:pic>
          <p:nvPicPr>
            <p:cNvPr id="13" name="Picture 1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grpSp>
        <p:nvGrpSpPr>
          <p:cNvPr id="20" name="Group 11"/>
          <p:cNvGrpSpPr/>
          <p:nvPr/>
        </p:nvGrpSpPr>
        <p:grpSpPr>
          <a:xfrm>
            <a:off x="11581833" y="1580430"/>
            <a:ext cx="5677467" cy="867617"/>
            <a:chOff x="0" y="-47625"/>
            <a:chExt cx="7569956" cy="1156823"/>
          </a:xfrm>
        </p:grpSpPr>
        <p:sp>
          <p:nvSpPr>
            <p:cNvPr id="21" name="TextBox 12"/>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p:cNvGrpSpPr/>
          <p:nvPr/>
        </p:nvGrpSpPr>
        <p:grpSpPr>
          <a:xfrm>
            <a:off x="11581833" y="6964868"/>
            <a:ext cx="5677467" cy="867617"/>
            <a:chOff x="0" y="-47625"/>
            <a:chExt cx="7569956" cy="1156823"/>
          </a:xfrm>
        </p:grpSpPr>
        <p:sp>
          <p:nvSpPr>
            <p:cNvPr id="24" name="TextBox 15"/>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endParaRPr lang="en-US" sz="2600" spc="-26" dirty="0">
              <a:solidFill>
                <a:srgbClr val="FFFFFF"/>
              </a:solidFill>
              <a:latin typeface="Graphik Regular" panose="020B0503030202060203" pitchFamily="34" charset="0"/>
            </a:endParaRP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endParaRPr lang="en-US" sz="8000" spc="-80" dirty="0">
              <a:solidFill>
                <a:srgbClr val="FFFFFF"/>
              </a:solidFill>
              <a:latin typeface="Graphik Regular" panose="020B0503030202060203" pitchFamily="34" charset="0"/>
            </a:endParaRP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43200" y="194310"/>
            <a:ext cx="8825865" cy="10416540"/>
            <a:chOff x="-237913" y="-3859987"/>
            <a:chExt cx="11767791" cy="10896356"/>
          </a:xfrm>
        </p:grpSpPr>
        <p:sp>
          <p:nvSpPr>
            <p:cNvPr id="3" name="TextBox 3"/>
            <p:cNvSpPr txBox="1"/>
            <p:nvPr/>
          </p:nvSpPr>
          <p:spPr>
            <a:xfrm>
              <a:off x="-34714" y="-3859987"/>
              <a:ext cx="11564592" cy="1005010"/>
            </a:xfrm>
            <a:prstGeom prst="rect">
              <a:avLst/>
            </a:prstGeom>
          </p:spPr>
          <p:txBody>
            <a:bodyPr lIns="0" tIns="0" rIns="0" bIns="0" rtlCol="0" anchor="t">
              <a:noAutofit/>
            </a:bodyPr>
            <a:lstStyle/>
            <a:p>
              <a:pPr>
                <a:lnSpc>
                  <a:spcPts val="9600"/>
                </a:lnSpc>
              </a:pPr>
              <a:r>
                <a:rPr lang="en-US" sz="6000" spc="-80" dirty="0">
                  <a:solidFill>
                    <a:srgbClr val="000000"/>
                  </a:solidFill>
                  <a:latin typeface="Graphik Regular" panose="020B0503030202060203" pitchFamily="34" charset="0"/>
                </a:rPr>
                <a:t>Today's agenda</a:t>
              </a:r>
              <a:endParaRPr lang="en-US" sz="6000" spc="-80" dirty="0">
                <a:solidFill>
                  <a:srgbClr val="000000"/>
                </a:solidFill>
                <a:latin typeface="Graphik Regular" panose="020B0503030202060203" pitchFamily="34" charset="0"/>
              </a:endParaRPr>
            </a:p>
          </p:txBody>
        </p:sp>
        <p:sp>
          <p:nvSpPr>
            <p:cNvPr id="4" name="TextBox 4"/>
            <p:cNvSpPr txBox="1"/>
            <p:nvPr/>
          </p:nvSpPr>
          <p:spPr>
            <a:xfrm>
              <a:off x="-237913" y="-2005401"/>
              <a:ext cx="11564592" cy="9041770"/>
            </a:xfrm>
            <a:prstGeom prst="rect">
              <a:avLst/>
            </a:prstGeom>
          </p:spPr>
          <p:txBody>
            <a:bodyPr lIns="0" tIns="0" rIns="0" bIns="0" rtlCol="0" anchor="t">
              <a:noAutofit/>
            </a:bodyPr>
            <a:lstStyle/>
            <a:p>
              <a:pPr>
                <a:lnSpc>
                  <a:spcPts val="2660"/>
                </a:lnSpc>
              </a:pPr>
              <a:r>
                <a:rPr lang="en-US" sz="2000" b="1" spc="-19" dirty="0">
                  <a:solidFill>
                    <a:srgbClr val="000000"/>
                  </a:solidFill>
                  <a:latin typeface="Graphik Regular" panose="020B0503030202060203" pitchFamily="34" charset="0"/>
                </a:rPr>
                <a:t>Project recap-</a:t>
              </a:r>
              <a:endParaRPr lang="en-US" sz="2000" b="1" spc="-19" dirty="0">
                <a:solidFill>
                  <a:srgbClr val="000000"/>
                </a:solidFill>
                <a:latin typeface="Graphik Regular" panose="020B0503030202060203" pitchFamily="34" charset="0"/>
              </a:endParaRPr>
            </a:p>
            <a:p>
              <a:pPr>
                <a:lnSpc>
                  <a:spcPts val="2660"/>
                </a:lnSpc>
              </a:pPr>
              <a:r>
                <a:rPr lang="en-US" altLang="en-US" sz="1900" spc="-19" dirty="0">
                  <a:solidFill>
                    <a:srgbClr val="000000"/>
                  </a:solidFill>
                  <a:latin typeface="Graphik Regular" panose="020B0503030202060203" pitchFamily="34" charset="0"/>
                </a:rPr>
                <a:t>Audit of Big Data practices</a:t>
              </a:r>
              <a:endParaRPr lang="en-US" altLang="en-US" sz="1900" spc="-19" dirty="0">
                <a:solidFill>
                  <a:srgbClr val="000000"/>
                </a:solidFill>
                <a:latin typeface="Graphik Regular" panose="020B0503030202060203" pitchFamily="34" charset="0"/>
              </a:endParaRPr>
            </a:p>
            <a:p>
              <a:pPr>
                <a:lnSpc>
                  <a:spcPts val="2660"/>
                </a:lnSpc>
              </a:pPr>
              <a:r>
                <a:rPr lang="en-US" altLang="en-US" sz="1900" spc="-19" dirty="0">
                  <a:solidFill>
                    <a:srgbClr val="000000"/>
                  </a:solidFill>
                  <a:latin typeface="Graphik Regular" panose="020B0503030202060203" pitchFamily="34" charset="0"/>
                </a:rPr>
                <a:t>IPO preparation guidance</a:t>
              </a:r>
              <a:endParaRPr lang="en-US" altLang="en-US" sz="1900" spc="-19" dirty="0">
                <a:solidFill>
                  <a:srgbClr val="000000"/>
                </a:solidFill>
                <a:latin typeface="Graphik Regular" panose="020B0503030202060203" pitchFamily="34" charset="0"/>
              </a:endParaRPr>
            </a:p>
            <a:p>
              <a:pPr>
                <a:lnSpc>
                  <a:spcPts val="2660"/>
                </a:lnSpc>
              </a:pPr>
              <a:r>
                <a:rPr lang="en-US" altLang="en-US" sz="1900" spc="-19" dirty="0">
                  <a:solidFill>
                    <a:srgbClr val="000000"/>
                  </a:solidFill>
                  <a:latin typeface="Graphik Regular" panose="020B0503030202060203" pitchFamily="34" charset="0"/>
                </a:rPr>
                <a:t>Analysis of top 5 content categories based on user engagement</a:t>
              </a:r>
              <a:endParaRPr lang="en-US" altLang="en-US" sz="1900" spc="-19" dirty="0">
                <a:solidFill>
                  <a:srgbClr val="000000"/>
                </a:solidFill>
                <a:latin typeface="Graphik Regular" panose="020B0503030202060203" pitchFamily="34" charset="0"/>
              </a:endParaRPr>
            </a:p>
            <a:p>
              <a:pPr>
                <a:lnSpc>
                  <a:spcPts val="2660"/>
                </a:lnSpc>
              </a:pPr>
              <a:r>
                <a:rPr lang="en-US" sz="2000" b="1" spc="-19" dirty="0">
                  <a:solidFill>
                    <a:srgbClr val="000000"/>
                  </a:solidFill>
                  <a:latin typeface="Graphik Regular" panose="020B0503030202060203" pitchFamily="34" charset="0"/>
                </a:rPr>
                <a:t>Problem-</a:t>
              </a:r>
              <a:endParaRPr lang="en-US" sz="2000" b="1" spc="-19" dirty="0">
                <a:solidFill>
                  <a:srgbClr val="000000"/>
                </a:solidFill>
                <a:latin typeface="Graphik Regular" panose="020B0503030202060203" pitchFamily="34" charset="0"/>
              </a:endParaRPr>
            </a:p>
            <a:p>
              <a:pPr>
                <a:lnSpc>
                  <a:spcPts val="2660"/>
                </a:lnSpc>
              </a:pPr>
              <a:r>
                <a:rPr lang="en-US" altLang="en-US" sz="1900" spc="-19" dirty="0">
                  <a:solidFill>
                    <a:srgbClr val="000000"/>
                  </a:solidFill>
                  <a:latin typeface="Graphik Regular" panose="020B0503030202060203" pitchFamily="34" charset="0"/>
                </a:rPr>
                <a:t>Social Buzz is struggling to manage its rapidly growing unstructured data from 100,000+ daily content pieces. They need external expertise to scale operations and prepare for an upcoming IPO.</a:t>
              </a:r>
              <a:endParaRPr lang="en-US" altLang="en-US" sz="1900" spc="-19" dirty="0">
                <a:solidFill>
                  <a:srgbClr val="000000"/>
                </a:solidFill>
                <a:latin typeface="Graphik Regular" panose="020B0503030202060203" pitchFamily="34" charset="0"/>
              </a:endParaRPr>
            </a:p>
            <a:p>
              <a:pPr>
                <a:lnSpc>
                  <a:spcPts val="2660"/>
                </a:lnSpc>
              </a:pPr>
              <a:r>
                <a:rPr lang="en-US" sz="2000" b="1" spc="-19" dirty="0">
                  <a:solidFill>
                    <a:srgbClr val="000000"/>
                  </a:solidFill>
                  <a:latin typeface="Graphik Regular" panose="020B0503030202060203" pitchFamily="34" charset="0"/>
                </a:rPr>
                <a:t>The Analytics team-</a:t>
              </a:r>
              <a:endParaRPr lang="en-US" sz="2000" b="1" spc="-19" dirty="0">
                <a:solidFill>
                  <a:srgbClr val="000000"/>
                </a:solidFill>
                <a:latin typeface="Graphik Regular" panose="020B0503030202060203" pitchFamily="34" charset="0"/>
              </a:endParaRPr>
            </a:p>
            <a:p>
              <a:pPr>
                <a:lnSpc>
                  <a:spcPts val="2660"/>
                </a:lnSpc>
              </a:pPr>
              <a:r>
                <a:rPr lang="en-US" altLang="en-US" sz="1900" spc="-19" dirty="0">
                  <a:solidFill>
                    <a:srgbClr val="000000"/>
                  </a:solidFill>
                  <a:latin typeface="Graphik Regular" panose="020B0503030202060203" pitchFamily="34" charset="0"/>
                </a:rPr>
                <a:t>Andrew Fleming (Chief Technical Architect), Marcus Rompton (Senior Principle), and Myself(Data Analyst).</a:t>
              </a:r>
              <a:endParaRPr lang="en-US" altLang="en-US" sz="1900" spc="-19" dirty="0">
                <a:solidFill>
                  <a:srgbClr val="000000"/>
                </a:solidFill>
                <a:latin typeface="Graphik Regular" panose="020B0503030202060203" pitchFamily="34" charset="0"/>
              </a:endParaRPr>
            </a:p>
            <a:p>
              <a:pPr>
                <a:lnSpc>
                  <a:spcPts val="2660"/>
                </a:lnSpc>
              </a:pPr>
              <a:r>
                <a:rPr lang="en-US" sz="2000" b="1" spc="-19" dirty="0">
                  <a:solidFill>
                    <a:srgbClr val="000000"/>
                  </a:solidFill>
                  <a:latin typeface="Graphik Regular" panose="020B0503030202060203" pitchFamily="34" charset="0"/>
                </a:rPr>
                <a:t>Process-</a:t>
              </a:r>
              <a:endParaRPr lang="en-US" sz="2000" b="1" spc="-19" dirty="0">
                <a:solidFill>
                  <a:srgbClr val="000000"/>
                </a:solidFill>
                <a:latin typeface="Graphik Regular" panose="020B0503030202060203" pitchFamily="34" charset="0"/>
              </a:endParaRPr>
            </a:p>
            <a:p>
              <a:pPr>
                <a:lnSpc>
                  <a:spcPts val="2660"/>
                </a:lnSpc>
              </a:pPr>
              <a:r>
                <a:rPr lang="en-US" altLang="en-US" sz="1900" spc="-19" dirty="0">
                  <a:solidFill>
                    <a:srgbClr val="000000"/>
                  </a:solidFill>
                  <a:latin typeface="Graphik Regular" panose="020B0503030202060203" pitchFamily="34" charset="0"/>
                </a:rPr>
                <a:t>I merged data from multiple sources, including user reactions and content details, to create a comprehensive dataset. Then, I analyzed the data to identify the top 5 content categories based on user engagement and reaction scores.</a:t>
              </a:r>
              <a:endParaRPr lang="en-US" altLang="en-US" sz="1900" spc="-19" dirty="0">
                <a:solidFill>
                  <a:srgbClr val="000000"/>
                </a:solidFill>
                <a:latin typeface="Graphik Regular" panose="020B0503030202060203" pitchFamily="34" charset="0"/>
              </a:endParaRPr>
            </a:p>
            <a:p>
              <a:pPr>
                <a:lnSpc>
                  <a:spcPts val="2660"/>
                </a:lnSpc>
              </a:pPr>
              <a:r>
                <a:rPr lang="en-US" sz="2000" b="1" spc="-19" dirty="0">
                  <a:solidFill>
                    <a:srgbClr val="000000"/>
                  </a:solidFill>
                  <a:latin typeface="Graphik Regular" panose="020B0503030202060203" pitchFamily="34" charset="0"/>
                </a:rPr>
                <a:t>Insights-</a:t>
              </a:r>
              <a:endParaRPr lang="en-US" sz="2000" b="1" spc="-19" dirty="0">
                <a:solidFill>
                  <a:srgbClr val="000000"/>
                </a:solidFill>
                <a:latin typeface="Graphik Regular" panose="020B0503030202060203" pitchFamily="34" charset="0"/>
              </a:endParaRPr>
            </a:p>
            <a:p>
              <a:pPr>
                <a:lnSpc>
                  <a:spcPts val="2660"/>
                </a:lnSpc>
              </a:pPr>
              <a:r>
                <a:rPr lang="en-US" altLang="en-US" sz="1900" spc="-19" dirty="0">
                  <a:solidFill>
                    <a:srgbClr val="000000"/>
                  </a:solidFill>
                  <a:latin typeface="Graphik Regular" panose="020B0503030202060203" pitchFamily="34" charset="0"/>
                </a:rPr>
                <a:t>The analysis revealed the top 5 content categories driving the highest user engagement, providing valuable insights for improving content strategy and supporting scaling efforts for the IPO.</a:t>
              </a:r>
              <a:endParaRPr lang="en-US" altLang="en-US" sz="1900" spc="-19" dirty="0">
                <a:solidFill>
                  <a:srgbClr val="000000"/>
                </a:solidFill>
                <a:latin typeface="Graphik Regular" panose="020B0503030202060203" pitchFamily="34" charset="0"/>
              </a:endParaRPr>
            </a:p>
            <a:p>
              <a:pPr>
                <a:lnSpc>
                  <a:spcPts val="2660"/>
                </a:lnSpc>
              </a:pPr>
              <a:r>
                <a:rPr lang="en-US" sz="1900" b="1" spc="-19" dirty="0">
                  <a:solidFill>
                    <a:srgbClr val="000000"/>
                  </a:solidFill>
                  <a:latin typeface="Graphik Regular" panose="020B0503030202060203" pitchFamily="34" charset="0"/>
                </a:rPr>
                <a:t>Summary-</a:t>
              </a:r>
              <a:endParaRPr lang="en-US" sz="1900" b="1" spc="-19" dirty="0">
                <a:solidFill>
                  <a:srgbClr val="000000"/>
                </a:solidFill>
                <a:latin typeface="Graphik Regular" panose="020B0503030202060203" pitchFamily="34" charset="0"/>
              </a:endParaRPr>
            </a:p>
            <a:p>
              <a:pPr>
                <a:lnSpc>
                  <a:spcPts val="2660"/>
                </a:lnSpc>
              </a:pPr>
              <a:r>
                <a:rPr lang="en-US" altLang="en-US" sz="1900" spc="-19" dirty="0">
                  <a:solidFill>
                    <a:srgbClr val="000000"/>
                  </a:solidFill>
                  <a:latin typeface="Graphik Regular" panose="020B0503030202060203" pitchFamily="34" charset="0"/>
                </a:rPr>
                <a:t>I analyzed Social Buzz's user reaction data to identify top-performing content categories, aiding in their strategic decision-making for scaling and IPO preparation.</a:t>
              </a:r>
              <a:endParaRPr lang="en-US" altLang="en-US" sz="1900" spc="-19" dirty="0">
                <a:solidFill>
                  <a:srgbClr val="000000"/>
                </a:solidFill>
                <a:latin typeface="Graphik Regular" panose="020B0503030202060203" pitchFamily="34" charset="0"/>
              </a:endParaRPr>
            </a:p>
            <a:p>
              <a:pPr>
                <a:lnSpc>
                  <a:spcPts val="2660"/>
                </a:lnSpc>
              </a:pPr>
              <a:endParaRPr lang="en-US" altLang="en-US" sz="1900" spc="-19" dirty="0">
                <a:solidFill>
                  <a:srgbClr val="000000"/>
                </a:solidFill>
                <a:latin typeface="Graphik Regular" panose="020B0503030202060203" pitchFamily="34" charset="0"/>
              </a:endParaRP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17" name="Group 17"/>
          <p:cNvGrpSpPr/>
          <p:nvPr/>
        </p:nvGrpSpPr>
        <p:grpSpPr>
          <a:xfrm>
            <a:off x="152578" y="474098"/>
            <a:ext cx="2253799" cy="9474693"/>
            <a:chOff x="0" y="0"/>
            <a:chExt cx="3005065" cy="12632924"/>
          </a:xfrm>
        </p:grpSpPr>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467626"/>
              <a:ext cx="2891870" cy="2689439"/>
            </a:xfrm>
            <a:prstGeom prst="rect">
              <a:avLst/>
            </a:prstGeom>
          </p:spPr>
        </p:pic>
      </p:grpSp>
      <p:sp>
        <p:nvSpPr>
          <p:cNvPr id="31" name="AutoShape 31"/>
          <p:cNvSpPr/>
          <p:nvPr/>
        </p:nvSpPr>
        <p:spPr>
          <a:xfrm>
            <a:off x="4953246" y="2019554"/>
            <a:ext cx="11342283" cy="6275832"/>
          </a:xfrm>
          <a:prstGeom prst="rect">
            <a:avLst/>
          </a:prstGeom>
          <a:solidFill>
            <a:schemeClr val="bg1"/>
          </a:solidFill>
        </p:spPr>
        <p:txBody>
          <a:bodyPr/>
          <a:p>
            <a:endParaRPr lang="en-US"/>
          </a:p>
        </p:txBody>
      </p:sp>
      <p:pic>
        <p:nvPicPr>
          <p:cNvPr id="32"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endParaRPr lang="en-US" sz="8000" spc="-80" dirty="0">
              <a:solidFill>
                <a:srgbClr val="FFFFFF"/>
              </a:solidFill>
              <a:latin typeface="Graphik Regular" panose="020B0503030202060203" pitchFamily="34" charset="0"/>
            </a:endParaRPr>
          </a:p>
        </p:txBody>
      </p:sp>
      <p:sp>
        <p:nvSpPr>
          <p:cNvPr id="34" name="Text Box 33"/>
          <p:cNvSpPr txBox="1"/>
          <p:nvPr/>
        </p:nvSpPr>
        <p:spPr>
          <a:xfrm>
            <a:off x="8345805" y="2400300"/>
            <a:ext cx="8216900" cy="5193030"/>
          </a:xfrm>
          <a:prstGeom prst="rect">
            <a:avLst/>
          </a:prstGeom>
          <a:noFill/>
        </p:spPr>
        <p:txBody>
          <a:bodyPr wrap="square" rtlCol="0">
            <a:noAutofit/>
          </a:bodyPr>
          <a:p>
            <a:r>
              <a:rPr lang="en-US" altLang="en-US" sz="2400" b="1">
                <a:latin typeface="Graphik Regular" panose="020B0503030202060203" pitchFamily="34" charset="0"/>
                <a:cs typeface="Graphik Regular" panose="020B0503030202060203" pitchFamily="34" charset="0"/>
              </a:rPr>
              <a:t>Client Background:</a:t>
            </a:r>
            <a:endParaRPr lang="en-US" altLang="en-US" sz="2400" b="1">
              <a:latin typeface="Graphik Regular" panose="020B0503030202060203" pitchFamily="34" charset="0"/>
              <a:cs typeface="Graphik Regular" panose="020B0503030202060203" pitchFamily="34" charset="0"/>
            </a:endParaRPr>
          </a:p>
          <a:p>
            <a:r>
              <a:rPr lang="en-US" altLang="en-US" sz="2400" b="1">
                <a:latin typeface="Graphik Regular" panose="020B0503030202060203" pitchFamily="34" charset="0"/>
                <a:cs typeface="Graphik Regular" panose="020B0503030202060203" pitchFamily="34" charset="0"/>
              </a:rPr>
              <a:t>Social Buzz, founded in 2010, is a rapidly growing social media platform with 500 million active users monthly, focusing on anonymous user reactions to content.</a:t>
            </a:r>
            <a:endParaRPr lang="en-US" altLang="en-US" sz="2400" b="1">
              <a:latin typeface="Graphik Regular" panose="020B0503030202060203" pitchFamily="34" charset="0"/>
              <a:cs typeface="Graphik Regular" panose="020B0503030202060203" pitchFamily="34" charset="0"/>
            </a:endParaRPr>
          </a:p>
          <a:p>
            <a:endParaRPr lang="en-US" altLang="en-US" sz="2400" b="1">
              <a:latin typeface="Graphik Regular" panose="020B0503030202060203" pitchFamily="34" charset="0"/>
              <a:cs typeface="Graphik Regular" panose="020B0503030202060203" pitchFamily="34" charset="0"/>
            </a:endParaRPr>
          </a:p>
          <a:p>
            <a:r>
              <a:rPr lang="en-US" altLang="en-US" sz="2400" b="1">
                <a:latin typeface="Graphik Regular" panose="020B0503030202060203" pitchFamily="34" charset="0"/>
                <a:cs typeface="Graphik Regular" panose="020B0503030202060203" pitchFamily="34" charset="0"/>
              </a:rPr>
              <a:t>Business Challenge:</a:t>
            </a:r>
            <a:endParaRPr lang="en-US" altLang="en-US" sz="2400" b="1">
              <a:latin typeface="Graphik Regular" panose="020B0503030202060203" pitchFamily="34" charset="0"/>
              <a:cs typeface="Graphik Regular" panose="020B0503030202060203" pitchFamily="34" charset="0"/>
            </a:endParaRPr>
          </a:p>
          <a:p>
            <a:r>
              <a:rPr lang="en-US" altLang="en-US" sz="2400" b="1">
                <a:latin typeface="Graphik Regular" panose="020B0503030202060203" pitchFamily="34" charset="0"/>
                <a:cs typeface="Graphik Regular" panose="020B0503030202060203" pitchFamily="34" charset="0"/>
              </a:rPr>
              <a:t>The company generates over 100,000 pieces of unstructured content daily and needs expertise to manage big data and prepare for its IPO.</a:t>
            </a:r>
            <a:endParaRPr lang="en-US" altLang="en-US" sz="2400" b="1">
              <a:latin typeface="Graphik Regular" panose="020B0503030202060203" pitchFamily="34" charset="0"/>
              <a:cs typeface="Graphik Regular" panose="020B0503030202060203" pitchFamily="34" charset="0"/>
            </a:endParaRPr>
          </a:p>
          <a:p>
            <a:endParaRPr lang="en-US" altLang="en-US" sz="2400" b="1">
              <a:latin typeface="Graphik Regular" panose="020B0503030202060203" pitchFamily="34" charset="0"/>
              <a:cs typeface="Graphik Regular" panose="020B0503030202060203" pitchFamily="34" charset="0"/>
            </a:endParaRPr>
          </a:p>
          <a:p>
            <a:r>
              <a:rPr lang="en-US" altLang="en-US" sz="2400" b="1">
                <a:latin typeface="Graphik Regular" panose="020B0503030202060203" pitchFamily="34" charset="0"/>
                <a:cs typeface="Graphik Regular" panose="020B0503030202060203" pitchFamily="34" charset="0"/>
              </a:rPr>
              <a:t>Project Objectives:</a:t>
            </a:r>
            <a:endParaRPr lang="en-US" altLang="en-US" sz="2400" b="1">
              <a:latin typeface="Graphik Regular" panose="020B0503030202060203" pitchFamily="34" charset="0"/>
              <a:cs typeface="Graphik Regular" panose="020B0503030202060203" pitchFamily="34" charset="0"/>
            </a:endParaRPr>
          </a:p>
          <a:p>
            <a:r>
              <a:rPr lang="en-US" altLang="en-US" sz="2400" b="1">
                <a:latin typeface="Graphik Regular" panose="020B0503030202060203" pitchFamily="34" charset="0"/>
                <a:cs typeface="Graphik Regular" panose="020B0503030202060203" pitchFamily="34" charset="0"/>
              </a:rPr>
              <a:t>Audit of Big Data practices</a:t>
            </a:r>
            <a:endParaRPr lang="en-US" altLang="en-US" sz="2400" b="1">
              <a:latin typeface="Graphik Regular" panose="020B0503030202060203" pitchFamily="34" charset="0"/>
              <a:cs typeface="Graphik Regular" panose="020B0503030202060203" pitchFamily="34" charset="0"/>
            </a:endParaRPr>
          </a:p>
          <a:p>
            <a:r>
              <a:rPr lang="en-US" altLang="en-US" sz="2400" b="1">
                <a:latin typeface="Graphik Regular" panose="020B0503030202060203" pitchFamily="34" charset="0"/>
                <a:cs typeface="Graphik Regular" panose="020B0503030202060203" pitchFamily="34" charset="0"/>
              </a:rPr>
              <a:t>IPO preparation guidance</a:t>
            </a:r>
            <a:endParaRPr lang="en-US" altLang="en-US" sz="2400" b="1">
              <a:latin typeface="Graphik Regular" panose="020B0503030202060203" pitchFamily="34" charset="0"/>
              <a:cs typeface="Graphik Regular" panose="020B0503030202060203" pitchFamily="34" charset="0"/>
            </a:endParaRPr>
          </a:p>
          <a:p>
            <a:r>
              <a:rPr lang="en-US" altLang="en-US" sz="2400" b="1">
                <a:latin typeface="Graphik Regular" panose="020B0503030202060203" pitchFamily="34" charset="0"/>
                <a:cs typeface="Graphik Regular" panose="020B0503030202060203" pitchFamily="34" charset="0"/>
              </a:rPr>
              <a:t>Analysis of top 5 content categories based on user engagement.</a:t>
            </a:r>
            <a:endParaRPr lang="en-US" altLang="en-US" sz="2400" b="1">
              <a:latin typeface="Graphik Regular" panose="020B0503030202060203" pitchFamily="34" charset="0"/>
              <a:cs typeface="Graphik Regular" panose="020B050303020206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7"/>
          <a:srcRect l="24693" r="24693"/>
          <a:stretch>
            <a:fillRect/>
          </a:stretch>
        </p:blipFill>
        <p:spPr>
          <a:xfrm>
            <a:off x="11007484" y="1028700"/>
            <a:ext cx="6251816" cy="8229600"/>
          </a:xfrm>
          <a:prstGeom prst="rect">
            <a:avLst/>
          </a:prstGeom>
        </p:spPr>
      </p:pic>
      <p:sp>
        <p:nvSpPr>
          <p:cNvPr id="21" name="TextBox 21"/>
          <p:cNvSpPr txBox="1"/>
          <p:nvPr/>
        </p:nvSpPr>
        <p:spPr>
          <a:xfrm>
            <a:off x="2279650" y="2260600"/>
            <a:ext cx="7562215" cy="9897110"/>
          </a:xfrm>
          <a:prstGeom prst="rect">
            <a:avLst/>
          </a:prstGeom>
        </p:spPr>
        <p:txBody>
          <a:bodyPr wrap="square" lIns="0" tIns="0" rIns="0" bIns="0" rtlCol="0" anchor="t">
            <a:noAutofit/>
          </a:bodyPr>
          <a:lstStyle/>
          <a:p>
            <a:pPr>
              <a:lnSpc>
                <a:spcPts val="9600"/>
              </a:lnSpc>
            </a:pPr>
            <a:r>
              <a:rPr lang="en-US" sz="8000" spc="-80" dirty="0">
                <a:solidFill>
                  <a:srgbClr val="FFFFFF"/>
                </a:solidFill>
                <a:latin typeface="Graphik Regular" panose="020B0503030202060203" pitchFamily="34" charset="0"/>
              </a:rPr>
              <a:t>Problem:</a:t>
            </a:r>
            <a:endParaRPr lang="en-US" sz="8000" spc="-80" dirty="0">
              <a:solidFill>
                <a:srgbClr val="FFFFFF"/>
              </a:solidFill>
              <a:latin typeface="Graphik Regular" panose="020B0503030202060203" pitchFamily="34" charset="0"/>
            </a:endParaRPr>
          </a:p>
          <a:p>
            <a:pPr>
              <a:lnSpc>
                <a:spcPct val="150000"/>
              </a:lnSpc>
            </a:pPr>
            <a:endParaRPr lang="en-US" altLang="en-US" sz="3200" spc="-80" dirty="0">
              <a:solidFill>
                <a:srgbClr val="FFFFFF"/>
              </a:solidFill>
              <a:latin typeface="Graphik Regular" panose="020B0503030202060203" pitchFamily="34" charset="0"/>
            </a:endParaRPr>
          </a:p>
          <a:p>
            <a:pPr>
              <a:lnSpc>
                <a:spcPct val="150000"/>
              </a:lnSpc>
            </a:pPr>
            <a:r>
              <a:rPr lang="en-US" altLang="en-US" sz="3200" spc="-80" dirty="0">
                <a:solidFill>
                  <a:srgbClr val="FFFFFF"/>
                </a:solidFill>
                <a:latin typeface="Graphik Regular" panose="020B0503030202060203" pitchFamily="34" charset="0"/>
              </a:rPr>
              <a:t>Social Buzz was struggling to manage and analyze the vast amount of unstructured data generated from over 100,000 content pieces uploaded daily. The company needed to identify the top-performing content categories to enhance user engagement and effectively scale operations in preparation for an upcoming IPO.</a:t>
            </a:r>
            <a:endParaRPr lang="en-US" altLang="en-US" sz="3200" spc="-80" dirty="0">
              <a:solidFill>
                <a:srgbClr val="FFFFFF"/>
              </a:solidFill>
              <a:latin typeface="Graphik Regular" panose="020B050303020206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124710" y="3191510"/>
            <a:ext cx="7019925" cy="4756785"/>
          </a:xfrm>
          <a:prstGeom prst="rect">
            <a:avLst/>
          </a:prstGeom>
        </p:spPr>
        <p:txBody>
          <a:bodyPr lIns="0" tIns="0" rIns="0" bIns="0" rtlCol="0" anchor="t">
            <a:noAutofit/>
          </a:bodyPr>
          <a:lstStyle/>
          <a:p>
            <a:pPr algn="ctr">
              <a:lnSpc>
                <a:spcPts val="9600"/>
              </a:lnSpc>
            </a:pPr>
            <a:r>
              <a:rPr lang="en-US" sz="8000" b="1" spc="-80" dirty="0">
                <a:solidFill>
                  <a:srgbClr val="000000"/>
                </a:solidFill>
                <a:latin typeface="Graphik Regular" panose="020B0503030202060203" pitchFamily="34" charset="0"/>
              </a:rPr>
              <a:t>The Analytics team</a:t>
            </a:r>
            <a:endParaRPr lang="en-US" sz="3600" spc="-80" dirty="0">
              <a:solidFill>
                <a:srgbClr val="000000"/>
              </a:solidFill>
              <a:latin typeface="Graphik Regular" panose="020B0503030202060203" pitchFamily="34" charset="0"/>
            </a:endParaRPr>
          </a:p>
          <a:p>
            <a:pPr algn="ctr">
              <a:lnSpc>
                <a:spcPts val="9600"/>
              </a:lnSpc>
            </a:pPr>
            <a:endParaRPr lang="en-US" sz="8000" spc="-80" dirty="0">
              <a:solidFill>
                <a:srgbClr val="000000"/>
              </a:solidFill>
              <a:latin typeface="Graphik Regular" panose="020B0503030202060203" pitchFamily="34" charset="0"/>
            </a:endParaRPr>
          </a:p>
          <a:p>
            <a:pPr algn="ctr">
              <a:lnSpc>
                <a:spcPct val="150000"/>
              </a:lnSpc>
            </a:pPr>
            <a:endParaRPr lang="en-US" altLang="en-US" sz="2800" spc="-80" dirty="0">
              <a:solidFill>
                <a:srgbClr val="000000"/>
              </a:solidFill>
              <a:latin typeface="Graphik Regular" panose="020B0503030202060203" pitchFamily="34" charset="0"/>
            </a:endParaRPr>
          </a:p>
        </p:txBody>
      </p:sp>
      <p:sp>
        <p:nvSpPr>
          <p:cNvPr id="32" name="Text Box 31"/>
          <p:cNvSpPr txBox="1"/>
          <p:nvPr/>
        </p:nvSpPr>
        <p:spPr>
          <a:xfrm>
            <a:off x="13974445" y="1790700"/>
            <a:ext cx="4312920" cy="1256030"/>
          </a:xfrm>
          <a:prstGeom prst="rect">
            <a:avLst/>
          </a:prstGeom>
          <a:noFill/>
        </p:spPr>
        <p:txBody>
          <a:bodyPr wrap="square" rtlCol="0">
            <a:noAutofit/>
          </a:bodyPr>
          <a:p>
            <a:r>
              <a:rPr lang="en-US" altLang="en-US" sz="2000" spc="-80" dirty="0">
                <a:solidFill>
                  <a:srgbClr val="000000"/>
                </a:solidFill>
                <a:latin typeface="Graphik Regular" panose="020B0503030202060203" pitchFamily="34" charset="0"/>
                <a:sym typeface="+mn-ea"/>
              </a:rPr>
              <a:t>Andrew Fleming </a:t>
            </a:r>
            <a:endParaRPr lang="en-US" altLang="en-US" sz="2000" spc="-80" dirty="0">
              <a:solidFill>
                <a:srgbClr val="000000"/>
              </a:solidFill>
              <a:latin typeface="Graphik Regular" panose="020B0503030202060203" pitchFamily="34" charset="0"/>
              <a:sym typeface="+mn-ea"/>
            </a:endParaRPr>
          </a:p>
          <a:p>
            <a:r>
              <a:rPr lang="en-US" altLang="en-US" sz="2000" spc="-80" dirty="0">
                <a:solidFill>
                  <a:srgbClr val="000000"/>
                </a:solidFill>
                <a:latin typeface="Graphik Regular" panose="020B0503030202060203" pitchFamily="34" charset="0"/>
                <a:sym typeface="+mn-ea"/>
              </a:rPr>
              <a:t>(Chief Technical Architect)</a:t>
            </a:r>
            <a:endParaRPr lang="en-US" sz="2000"/>
          </a:p>
        </p:txBody>
      </p:sp>
      <p:sp>
        <p:nvSpPr>
          <p:cNvPr id="33" name="Text Box 32"/>
          <p:cNvSpPr txBox="1"/>
          <p:nvPr/>
        </p:nvSpPr>
        <p:spPr>
          <a:xfrm>
            <a:off x="13990955" y="5078095"/>
            <a:ext cx="4138930" cy="706755"/>
          </a:xfrm>
          <a:prstGeom prst="rect">
            <a:avLst/>
          </a:prstGeom>
          <a:noFill/>
        </p:spPr>
        <p:txBody>
          <a:bodyPr wrap="square" rtlCol="0">
            <a:spAutoFit/>
          </a:bodyPr>
          <a:p>
            <a:r>
              <a:rPr lang="en-US" altLang="en-US" sz="2000" spc="-80" dirty="0">
                <a:solidFill>
                  <a:srgbClr val="000000"/>
                </a:solidFill>
                <a:latin typeface="Graphik Regular" panose="020B0503030202060203" pitchFamily="34" charset="0"/>
                <a:sym typeface="+mn-ea"/>
              </a:rPr>
              <a:t>Marcus Rompton</a:t>
            </a:r>
            <a:endParaRPr lang="en-US" altLang="en-US" sz="2000" spc="-80" dirty="0">
              <a:solidFill>
                <a:srgbClr val="000000"/>
              </a:solidFill>
              <a:latin typeface="Graphik Regular" panose="020B0503030202060203" pitchFamily="34" charset="0"/>
              <a:sym typeface="+mn-ea"/>
            </a:endParaRPr>
          </a:p>
          <a:p>
            <a:r>
              <a:rPr lang="en-US" altLang="en-US" sz="2000" spc="-80" dirty="0">
                <a:solidFill>
                  <a:srgbClr val="000000"/>
                </a:solidFill>
                <a:latin typeface="Graphik Regular" panose="020B0503030202060203" pitchFamily="34" charset="0"/>
                <a:sym typeface="+mn-ea"/>
              </a:rPr>
              <a:t> (Senior Principle)</a:t>
            </a:r>
            <a:endParaRPr lang="en-US" sz="2000"/>
          </a:p>
        </p:txBody>
      </p:sp>
      <p:sp>
        <p:nvSpPr>
          <p:cNvPr id="34" name="Text Box 33"/>
          <p:cNvSpPr txBox="1"/>
          <p:nvPr/>
        </p:nvSpPr>
        <p:spPr>
          <a:xfrm>
            <a:off x="11824970" y="7986395"/>
            <a:ext cx="5949315" cy="1014730"/>
          </a:xfrm>
          <a:prstGeom prst="rect">
            <a:avLst/>
          </a:prstGeom>
          <a:noFill/>
        </p:spPr>
        <p:txBody>
          <a:bodyPr wrap="square" rtlCol="0">
            <a:spAutoFit/>
          </a:bodyPr>
          <a:p>
            <a:pPr algn="ctr">
              <a:lnSpc>
                <a:spcPct val="150000"/>
              </a:lnSpc>
            </a:pPr>
            <a:r>
              <a:rPr lang="en-US" altLang="en-US" sz="2000" spc="-80" dirty="0">
                <a:solidFill>
                  <a:srgbClr val="000000"/>
                </a:solidFill>
                <a:latin typeface="Graphik Regular" panose="020B0503030202060203" pitchFamily="34" charset="0"/>
                <a:sym typeface="+mn-ea"/>
              </a:rPr>
              <a:t>Myself</a:t>
            </a:r>
            <a:endParaRPr lang="en-US" altLang="en-US" sz="2000" spc="-80" dirty="0">
              <a:solidFill>
                <a:srgbClr val="000000"/>
              </a:solidFill>
              <a:latin typeface="Graphik Regular" panose="020B0503030202060203" pitchFamily="34" charset="0"/>
              <a:sym typeface="+mn-ea"/>
            </a:endParaRPr>
          </a:p>
          <a:p>
            <a:pPr algn="ctr">
              <a:lnSpc>
                <a:spcPct val="150000"/>
              </a:lnSpc>
            </a:pPr>
            <a:r>
              <a:rPr lang="en-US" altLang="en-US" sz="2000" spc="-80" dirty="0">
                <a:solidFill>
                  <a:srgbClr val="000000"/>
                </a:solidFill>
                <a:latin typeface="Graphik Regular" panose="020B0503030202060203" pitchFamily="34" charset="0"/>
                <a:sym typeface="+mn-ea"/>
              </a:rPr>
              <a:t>(Data Analyst)</a:t>
            </a:r>
            <a:endParaRPr lang="en-US"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3044805" y="711835"/>
            <a:ext cx="5017135" cy="7522845"/>
          </a:xfrm>
          <a:prstGeom prst="rect">
            <a:avLst/>
          </a:prstGeom>
        </p:spPr>
        <p:txBody>
          <a:bodyPr lIns="0" tIns="0" rIns="0" bIns="0" rtlCol="0" anchor="t">
            <a:noAutofit/>
          </a:bodyPr>
          <a:lstStyle/>
          <a:p>
            <a:pPr algn="r">
              <a:lnSpc>
                <a:spcPts val="9600"/>
              </a:lnSpc>
            </a:pPr>
            <a:r>
              <a:rPr lang="en-US" sz="8000" spc="-80" dirty="0">
                <a:solidFill>
                  <a:srgbClr val="FFFFFF"/>
                </a:solidFill>
                <a:latin typeface="Graphik Regular" panose="020B0503030202060203" pitchFamily="34" charset="0"/>
              </a:rPr>
              <a:t>Process</a:t>
            </a:r>
            <a:endParaRPr lang="en-US" sz="8000" spc="-80" dirty="0">
              <a:solidFill>
                <a:srgbClr val="FFFFFF"/>
              </a:solidFill>
              <a:latin typeface="Graphik Regular" panose="020B0503030202060203" pitchFamily="34" charset="0"/>
            </a:endParaRPr>
          </a:p>
          <a:p>
            <a:pPr algn="r">
              <a:lnSpc>
                <a:spcPct val="150000"/>
              </a:lnSpc>
            </a:pPr>
            <a:r>
              <a:rPr lang="en-US" altLang="en-US" sz="2800" spc="-80" dirty="0">
                <a:solidFill>
                  <a:srgbClr val="FFFFFF"/>
                </a:solidFill>
                <a:latin typeface="Graphik Regular" panose="020B0503030202060203" pitchFamily="34" charset="0"/>
              </a:rPr>
              <a:t>I integrated and cleaned data from the Reaction, Content, and Reaction Types tables to ensure accuracy. Then, I analyzed user engagement scores across content categories to identify the top 5 performing categories. </a:t>
            </a:r>
            <a:endParaRPr lang="en-US" altLang="en-US" sz="2800" spc="-80" dirty="0">
              <a:solidFill>
                <a:srgbClr val="FFFFFF"/>
              </a:solidFill>
              <a:latin typeface="Graphik Regular" panose="020B0503030202060203" pitchFamily="34" charset="0"/>
            </a:endParaRPr>
          </a:p>
          <a:p>
            <a:pPr algn="r">
              <a:lnSpc>
                <a:spcPct val="150000"/>
              </a:lnSpc>
            </a:pPr>
            <a:r>
              <a:rPr lang="en-US" altLang="en-US" sz="2800" spc="-80" dirty="0">
                <a:solidFill>
                  <a:srgbClr val="FFFFFF"/>
                </a:solidFill>
                <a:latin typeface="Graphik Regular" panose="020B0503030202060203" pitchFamily="34" charset="0"/>
              </a:rPr>
              <a:t>I visualized the results and provided insights to guide content strategy and IPO preparations.</a:t>
            </a:r>
            <a:endParaRPr lang="en-US" altLang="en-US" sz="2800" spc="-80" dirty="0">
              <a:solidFill>
                <a:srgbClr val="FFFFFF"/>
              </a:solidFill>
              <a:latin typeface="Graphik Regular" panose="020B0503030202060203" pitchFamily="34" charset="0"/>
            </a:endParaRPr>
          </a:p>
        </p:txBody>
      </p:sp>
      <p:sp>
        <p:nvSpPr>
          <p:cNvPr id="34" name="TextBox 34"/>
          <p:cNvSpPr txBox="1"/>
          <p:nvPr/>
        </p:nvSpPr>
        <p:spPr>
          <a:xfrm>
            <a:off x="2433955" y="1372235"/>
            <a:ext cx="7069455" cy="1130300"/>
          </a:xfrm>
          <a:prstGeom prst="rect">
            <a:avLst/>
          </a:prstGeom>
        </p:spPr>
        <p:txBody>
          <a:bodyPr lIns="0" tIns="0" rIns="0" bIns="0" rtlCol="0" anchor="t">
            <a:noAutofit/>
          </a:bodyPr>
          <a:lstStyle/>
          <a:p>
            <a:pPr>
              <a:lnSpc>
                <a:spcPts val="7190"/>
              </a:lnSpc>
            </a:pPr>
            <a:r>
              <a:rPr lang="en-US" altLang="en-US" sz="4800" spc="-640" dirty="0">
                <a:solidFill>
                  <a:srgbClr val="FFFFFF"/>
                </a:solidFill>
                <a:latin typeface="Clear Sans Regular Bold" panose="020B0603030202020304"/>
              </a:rPr>
              <a:t>   </a:t>
            </a:r>
            <a:r>
              <a:rPr lang="en-US" altLang="en-US" sz="8000" spc="-640" dirty="0">
                <a:solidFill>
                  <a:srgbClr val="FFFFFF"/>
                </a:solidFill>
                <a:latin typeface="Clear Sans Regular Bold" panose="020B0603030202020304"/>
              </a:rPr>
              <a:t>1    </a:t>
            </a:r>
            <a:r>
              <a:rPr lang="en-US" altLang="en-US" sz="4800" spc="-640" dirty="0">
                <a:solidFill>
                  <a:srgbClr val="FFFFFF"/>
                </a:solidFill>
                <a:latin typeface="Clear Sans Regular Bold" panose="020B0603030202020304"/>
              </a:rPr>
              <a:t>Data  Integration</a:t>
            </a:r>
            <a:endParaRPr lang="en-US" altLang="en-US" sz="4800" spc="-640" dirty="0">
              <a:solidFill>
                <a:srgbClr val="FFFFFF"/>
              </a:solidFill>
              <a:latin typeface="Clear Sans Regular Bold" panose="020B0603030202020304"/>
            </a:endParaRPr>
          </a:p>
        </p:txBody>
      </p:sp>
      <p:sp>
        <p:nvSpPr>
          <p:cNvPr id="35" name="TextBox 35"/>
          <p:cNvSpPr txBox="1"/>
          <p:nvPr/>
        </p:nvSpPr>
        <p:spPr>
          <a:xfrm>
            <a:off x="4534535" y="3042285"/>
            <a:ext cx="6101715" cy="1466850"/>
          </a:xfrm>
          <a:prstGeom prst="rect">
            <a:avLst/>
          </a:prstGeom>
        </p:spPr>
        <p:txBody>
          <a:bodyPr wrap="square" lIns="0" tIns="0" rIns="0" bIns="0" rtlCol="0" anchor="t">
            <a:noAutofit/>
          </a:bodyPr>
          <a:lstStyle/>
          <a:p>
            <a:pPr>
              <a:lnSpc>
                <a:spcPts val="7190"/>
              </a:lnSpc>
            </a:pPr>
            <a:r>
              <a:rPr lang="en-US" altLang="en-US" sz="8000" spc="-640" dirty="0">
                <a:solidFill>
                  <a:srgbClr val="FFFFFF"/>
                </a:solidFill>
                <a:latin typeface="Clear Sans Regular Bold" panose="020B0603030202020304"/>
              </a:rPr>
              <a:t>2     </a:t>
            </a:r>
            <a:r>
              <a:rPr lang="en-US" altLang="en-US" sz="4800" spc="-640" dirty="0">
                <a:solidFill>
                  <a:srgbClr val="FFFFFF"/>
                </a:solidFill>
                <a:latin typeface="Clear Sans Regular Bold" panose="020B0603030202020304"/>
              </a:rPr>
              <a:t>Data Cleaning</a:t>
            </a:r>
            <a:endParaRPr lang="en-US" altLang="en-US" sz="4800" spc="-640" dirty="0">
              <a:solidFill>
                <a:srgbClr val="FFFFFF"/>
              </a:solidFill>
              <a:latin typeface="Clear Sans Regular Bold" panose="020B0603030202020304"/>
            </a:endParaRPr>
          </a:p>
        </p:txBody>
      </p:sp>
      <p:sp>
        <p:nvSpPr>
          <p:cNvPr id="36" name="TextBox 36"/>
          <p:cNvSpPr txBox="1"/>
          <p:nvPr/>
        </p:nvSpPr>
        <p:spPr>
          <a:xfrm>
            <a:off x="10107930" y="7828915"/>
            <a:ext cx="6911975" cy="1729105"/>
          </a:xfrm>
          <a:prstGeom prst="rect">
            <a:avLst/>
          </a:prstGeom>
        </p:spPr>
        <p:txBody>
          <a:bodyPr wrap="square" lIns="0" tIns="0" rIns="0" bIns="0" rtlCol="0" anchor="t">
            <a:noAutofit/>
          </a:bodyPr>
          <a:lstStyle/>
          <a:p>
            <a:pPr>
              <a:lnSpc>
                <a:spcPts val="7190"/>
              </a:lnSpc>
            </a:pPr>
            <a:r>
              <a:rPr lang="en-US" altLang="en-US" sz="8000" spc="-640">
                <a:solidFill>
                  <a:srgbClr val="FFFFFF"/>
                </a:solidFill>
                <a:latin typeface="Clear Sans Regular Bold" panose="020B0603030202020304"/>
              </a:rPr>
              <a:t>5     </a:t>
            </a:r>
            <a:r>
              <a:rPr lang="en-US" altLang="en-US" sz="4800" spc="-640">
                <a:solidFill>
                  <a:srgbClr val="FFFFFF"/>
                </a:solidFill>
                <a:latin typeface="Clear Sans Regular Bold" panose="020B0603030202020304"/>
              </a:rPr>
              <a:t>Insights  and Recommendations</a:t>
            </a:r>
            <a:endParaRPr lang="en-US" altLang="en-US" sz="4800" spc="-640">
              <a:solidFill>
                <a:srgbClr val="FFFFFF"/>
              </a:solidFill>
              <a:latin typeface="Clear Sans Regular Bold" panose="020B0603030202020304"/>
            </a:endParaRPr>
          </a:p>
        </p:txBody>
      </p:sp>
      <p:sp>
        <p:nvSpPr>
          <p:cNvPr id="37" name="TextBox 37"/>
          <p:cNvSpPr txBox="1"/>
          <p:nvPr/>
        </p:nvSpPr>
        <p:spPr>
          <a:xfrm>
            <a:off x="8194040" y="6204585"/>
            <a:ext cx="5783580" cy="922020"/>
          </a:xfrm>
          <a:prstGeom prst="rect">
            <a:avLst/>
          </a:prstGeom>
        </p:spPr>
        <p:txBody>
          <a:bodyPr wrap="square" lIns="0" tIns="0" rIns="0" bIns="0" rtlCol="0" anchor="t">
            <a:spAutoFit/>
          </a:bodyPr>
          <a:lstStyle/>
          <a:p>
            <a:pPr>
              <a:lnSpc>
                <a:spcPts val="7190"/>
              </a:lnSpc>
            </a:pPr>
            <a:r>
              <a:rPr lang="en-US" altLang="en-US" sz="8000" spc="-640" dirty="0">
                <a:solidFill>
                  <a:srgbClr val="FFFFFF"/>
                </a:solidFill>
                <a:latin typeface="Clear Sans Regular Bold" panose="020B0603030202020304"/>
              </a:rPr>
              <a:t>4    </a:t>
            </a:r>
            <a:r>
              <a:rPr lang="en-US" altLang="en-US" sz="4800" spc="-640" dirty="0">
                <a:solidFill>
                  <a:srgbClr val="FFFFFF"/>
                </a:solidFill>
                <a:latin typeface="Clear Sans Regular Bold" panose="020B0603030202020304"/>
              </a:rPr>
              <a:t>Data Visualization</a:t>
            </a:r>
            <a:endParaRPr lang="en-US" altLang="en-US" sz="4800" spc="-640" dirty="0">
              <a:solidFill>
                <a:srgbClr val="FFFFFF"/>
              </a:solidFill>
              <a:latin typeface="Clear Sans Regular Bold" panose="020B0603030202020304"/>
            </a:endParaRPr>
          </a:p>
        </p:txBody>
      </p:sp>
      <p:sp>
        <p:nvSpPr>
          <p:cNvPr id="38" name="TextBox 38"/>
          <p:cNvSpPr txBox="1"/>
          <p:nvPr/>
        </p:nvSpPr>
        <p:spPr>
          <a:xfrm>
            <a:off x="6396990" y="4605020"/>
            <a:ext cx="6356985" cy="1630680"/>
          </a:xfrm>
          <a:prstGeom prst="rect">
            <a:avLst/>
          </a:prstGeom>
        </p:spPr>
        <p:txBody>
          <a:bodyPr wrap="square" lIns="0" tIns="0" rIns="0" bIns="0" rtlCol="0" anchor="t">
            <a:noAutofit/>
          </a:bodyPr>
          <a:lstStyle/>
          <a:p>
            <a:pPr>
              <a:lnSpc>
                <a:spcPts val="7190"/>
              </a:lnSpc>
            </a:pPr>
            <a:r>
              <a:rPr lang="en-US" altLang="en-US" sz="8000" spc="-640" dirty="0">
                <a:solidFill>
                  <a:srgbClr val="FFFFFF"/>
                </a:solidFill>
                <a:latin typeface="Clear Sans Regular Bold" panose="020B0603030202020304"/>
              </a:rPr>
              <a:t>3    </a:t>
            </a:r>
            <a:r>
              <a:rPr lang="en-US" altLang="en-US" sz="4800" spc="-640" dirty="0">
                <a:solidFill>
                  <a:srgbClr val="FFFFFF"/>
                </a:solidFill>
                <a:latin typeface="Clear Sans Regular Bold" panose="020B0603030202020304"/>
              </a:rPr>
              <a:t>Category Analysis</a:t>
            </a:r>
            <a:endParaRPr lang="en-US" altLang="en-US" sz="4800" spc="-640" dirty="0">
              <a:solidFill>
                <a:srgbClr val="FFFFFF"/>
              </a:solidFill>
              <a:latin typeface="Clear Sans Regular Bold" panose="020B0603030202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127159" y="6480806"/>
            <a:ext cx="2972219" cy="881758"/>
          </a:xfrm>
          <a:prstGeom prst="rect">
            <a:avLst/>
          </a:prstGeom>
        </p:spPr>
      </p:pic>
      <p:sp>
        <p:nvSpPr>
          <p:cNvPr id="3" name="TextBox 3"/>
          <p:cNvSpPr txBox="1"/>
          <p:nvPr/>
        </p:nvSpPr>
        <p:spPr>
          <a:xfrm>
            <a:off x="1028700" y="438150"/>
            <a:ext cx="17259300" cy="6432550"/>
          </a:xfrm>
          <a:prstGeom prst="rect">
            <a:avLst/>
          </a:prstGeom>
        </p:spPr>
        <p:txBody>
          <a:bodyPr wrap="square" lIns="0" tIns="0" rIns="0" bIns="0" rtlCol="0" anchor="t">
            <a:noAutofit/>
          </a:bodyPr>
          <a:lstStyle/>
          <a:p>
            <a:pPr>
              <a:lnSpc>
                <a:spcPts val="9600"/>
              </a:lnSpc>
            </a:pPr>
            <a:r>
              <a:rPr lang="en-US" sz="8000" spc="-80" dirty="0">
                <a:solidFill>
                  <a:srgbClr val="000000"/>
                </a:solidFill>
                <a:latin typeface="Graphik Regular" panose="020B0503030202060203" pitchFamily="34" charset="0"/>
              </a:rPr>
              <a:t>Insights</a:t>
            </a:r>
            <a:endParaRPr lang="en-US" sz="8000" spc="-80" dirty="0">
              <a:solidFill>
                <a:srgbClr val="000000"/>
              </a:solidFill>
              <a:latin typeface="Graphik Regular" panose="020B0503030202060203" pitchFamily="34" charset="0"/>
            </a:endParaRPr>
          </a:p>
          <a:p>
            <a:pPr marL="457200" indent="-457200">
              <a:lnSpc>
                <a:spcPct val="150000"/>
              </a:lnSpc>
              <a:buFont typeface="Arial" panose="020B0604020202020204" pitchFamily="34" charset="0"/>
              <a:buChar char="•"/>
            </a:pPr>
            <a:endParaRPr lang="en-US" altLang="en-US" sz="2800" spc="-80" dirty="0">
              <a:solidFill>
                <a:srgbClr val="000000"/>
              </a:solidFill>
              <a:latin typeface="Graphik Regular" panose="020B0503030202060203" pitchFamily="34" charset="0"/>
            </a:endParaRPr>
          </a:p>
          <a:p>
            <a:pPr marL="457200" indent="-457200">
              <a:lnSpc>
                <a:spcPct val="150000"/>
              </a:lnSpc>
              <a:buFont typeface="Arial" panose="020B0604020202020204" pitchFamily="34" charset="0"/>
              <a:buChar char="•"/>
            </a:pPr>
            <a:r>
              <a:rPr lang="en-US" altLang="en-US" sz="2800" spc="-80" dirty="0">
                <a:solidFill>
                  <a:srgbClr val="000000"/>
                </a:solidFill>
                <a:latin typeface="Graphik Regular" panose="020B0503030202060203" pitchFamily="34" charset="0"/>
              </a:rPr>
              <a:t>The top 5 content categories with the highest user engagement were identified, helping Social Buzz understand user preferences and improve content strategy.</a:t>
            </a:r>
            <a:endParaRPr lang="en-US" altLang="en-US" sz="2800" spc="-80" dirty="0">
              <a:solidFill>
                <a:srgbClr val="000000"/>
              </a:solidFill>
              <a:latin typeface="Graphik Regular" panose="020B0503030202060203" pitchFamily="34" charset="0"/>
            </a:endParaRPr>
          </a:p>
          <a:p>
            <a:pPr marL="457200" indent="-457200">
              <a:lnSpc>
                <a:spcPct val="150000"/>
              </a:lnSpc>
              <a:buFont typeface="Arial" panose="020B0604020202020204" pitchFamily="34" charset="0"/>
              <a:buChar char="•"/>
            </a:pPr>
            <a:r>
              <a:rPr lang="en-US" altLang="en-US" sz="2800" spc="-80" dirty="0">
                <a:solidFill>
                  <a:srgbClr val="000000"/>
                </a:solidFill>
                <a:latin typeface="Graphik Regular" panose="020B0503030202060203" pitchFamily="34" charset="0"/>
              </a:rPr>
              <a:t>Engagement patterns highlighted the types of content that drive positive reactions, enabling targeted content optimization.</a:t>
            </a:r>
            <a:endParaRPr lang="en-US" altLang="en-US" sz="2800" spc="-80" dirty="0">
              <a:solidFill>
                <a:srgbClr val="000000"/>
              </a:solidFill>
              <a:latin typeface="Graphik Regular" panose="020B0503030202060203" pitchFamily="34" charset="0"/>
            </a:endParaRPr>
          </a:p>
          <a:p>
            <a:pPr marL="457200" indent="-457200">
              <a:lnSpc>
                <a:spcPct val="150000"/>
              </a:lnSpc>
              <a:buFont typeface="Arial" panose="020B0604020202020204" pitchFamily="34" charset="0"/>
              <a:buChar char="•"/>
            </a:pPr>
            <a:r>
              <a:rPr lang="en-US" altLang="en-US" sz="2800" spc="-80" dirty="0">
                <a:solidFill>
                  <a:srgbClr val="000000"/>
                </a:solidFill>
                <a:latin typeface="Graphik Regular" panose="020B0503030202060203" pitchFamily="34" charset="0"/>
              </a:rPr>
              <a:t>These insights support Social Buzz’s scaling efforts and IPO preparation by informing data-driven decisions to enhance user engagement and retention.</a:t>
            </a:r>
            <a:endParaRPr lang="en-US" altLang="en-US" sz="2800" spc="-80" dirty="0">
              <a:solidFill>
                <a:srgbClr val="000000"/>
              </a:solidFill>
              <a:latin typeface="Graphik Regular" panose="020B0503030202060203" pitchFamily="34" charset="0"/>
            </a:endParaRPr>
          </a:p>
          <a:p>
            <a:pPr>
              <a:lnSpc>
                <a:spcPct val="150000"/>
              </a:lnSpc>
            </a:pPr>
            <a:endParaRPr lang="en-US" sz="2800" spc="-80" dirty="0">
              <a:solidFill>
                <a:srgbClr val="000000"/>
              </a:solidFill>
              <a:latin typeface="Graphik Regular" panose="020B0503030202060203" pitchFamily="34" charset="0"/>
            </a:endParaRP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2670342" y="6480309"/>
            <a:ext cx="2972219" cy="8817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57800" y="800100"/>
            <a:ext cx="7777480" cy="2871470"/>
          </a:xfrm>
          <a:prstGeom prst="rect">
            <a:avLst/>
          </a:prstGeom>
          <a:noFill/>
        </p:spPr>
        <p:txBody>
          <a:bodyPr wrap="square" rtlCol="0">
            <a:noAutofit/>
          </a:bodyPr>
          <a:p>
            <a:r>
              <a:rPr lang="en-US" sz="8000">
                <a:latin typeface="Graphik Regular" panose="020B0503030202060203" pitchFamily="34" charset="0"/>
                <a:cs typeface="Graphik Regular" panose="020B0503030202060203" pitchFamily="34" charset="0"/>
              </a:rPr>
              <a:t>Data Visualizations</a:t>
            </a:r>
            <a:endParaRPr lang="en-US" sz="8000">
              <a:latin typeface="Graphik Regular" panose="020B0503030202060203" pitchFamily="34" charset="0"/>
              <a:cs typeface="Graphik Regular" panose="020B0503030202060203" pitchFamily="34" charset="0"/>
            </a:endParaRPr>
          </a:p>
        </p:txBody>
      </p:sp>
      <p:pic>
        <p:nvPicPr>
          <p:cNvPr id="3" name="Picture 2" descr="top5categories"/>
          <p:cNvPicPr>
            <a:picLocks noChangeAspect="1"/>
          </p:cNvPicPr>
          <p:nvPr/>
        </p:nvPicPr>
        <p:blipFill>
          <a:blip r:embed="rId1"/>
          <a:stretch>
            <a:fillRect/>
          </a:stretch>
        </p:blipFill>
        <p:spPr>
          <a:xfrm>
            <a:off x="338455" y="3368675"/>
            <a:ext cx="8175625" cy="6226810"/>
          </a:xfrm>
          <a:prstGeom prst="rect">
            <a:avLst/>
          </a:prstGeom>
        </p:spPr>
      </p:pic>
      <p:pic>
        <p:nvPicPr>
          <p:cNvPr id="4" name="Picture 3" descr="reactions"/>
          <p:cNvPicPr>
            <a:picLocks noChangeAspect="1"/>
          </p:cNvPicPr>
          <p:nvPr/>
        </p:nvPicPr>
        <p:blipFill>
          <a:blip r:embed="rId2"/>
          <a:stretch>
            <a:fillRect/>
          </a:stretch>
        </p:blipFill>
        <p:spPr>
          <a:xfrm>
            <a:off x="8686800" y="3439160"/>
            <a:ext cx="8827770" cy="57873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posts_per_month"/>
          <p:cNvPicPr>
            <a:picLocks noChangeAspect="1"/>
          </p:cNvPicPr>
          <p:nvPr/>
        </p:nvPicPr>
        <p:blipFill>
          <a:blip r:embed="rId1"/>
          <a:stretch>
            <a:fillRect/>
          </a:stretch>
        </p:blipFill>
        <p:spPr>
          <a:xfrm>
            <a:off x="3852545" y="1473835"/>
            <a:ext cx="9740265" cy="73723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3293</Words>
  <Application>WPS Presentation</Application>
  <PresentationFormat>Custom</PresentationFormat>
  <Paragraphs>92</Paragraphs>
  <Slides>11</Slides>
  <Notes>11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vt:i4>
      </vt:variant>
    </vt:vector>
  </HeadingPairs>
  <TitlesOfParts>
    <vt:vector size="24" baseType="lpstr">
      <vt:lpstr>Arial</vt:lpstr>
      <vt:lpstr>SimSun</vt:lpstr>
      <vt:lpstr>Wingdings</vt:lpstr>
      <vt:lpstr>Graphik Regular</vt:lpstr>
      <vt:lpstr>Yu Gothic UI</vt:lpstr>
      <vt:lpstr>Clear Sans Regular Bold</vt:lpstr>
      <vt:lpstr>Microsoft YaHei</vt:lpstr>
      <vt:lpstr>Arial Unicode MS</vt:lpstr>
      <vt:lpstr>Calibri</vt:lpstr>
      <vt:lpstr>Grafic Regular</vt:lpstr>
      <vt:lpstr>Segoe Print</vt:lpstr>
      <vt:lpstr>grafik regular</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Shruti Sahrawat</cp:lastModifiedBy>
  <cp:revision>11</cp:revision>
  <dcterms:created xsi:type="dcterms:W3CDTF">2006-08-16T00:00:00Z</dcterms:created>
  <dcterms:modified xsi:type="dcterms:W3CDTF">2024-12-22T09:26:28Z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29EA614B09B74F4B98587D66A76980FB_13</vt:lpwstr>
  </property>
  <property fmtid="{D5CDD505-2E9C-101B-9397-08002B2CF9AE}" pid="3" name="KSOProductBuildVer">
    <vt:lpwstr>1033-12.2.0.19307</vt:lpwstr>
  </property>
</Properties>
</file>